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45"/>
  </p:notesMasterIdLst>
  <p:handoutMasterIdLst>
    <p:handoutMasterId r:id="rId46"/>
  </p:handoutMasterIdLst>
  <p:sldIdLst>
    <p:sldId id="394" r:id="rId3"/>
    <p:sldId id="448" r:id="rId4"/>
    <p:sldId id="473" r:id="rId5"/>
    <p:sldId id="494" r:id="rId6"/>
    <p:sldId id="450" r:id="rId7"/>
    <p:sldId id="496" r:id="rId8"/>
    <p:sldId id="495" r:id="rId9"/>
    <p:sldId id="451" r:id="rId10"/>
    <p:sldId id="475" r:id="rId11"/>
    <p:sldId id="459" r:id="rId12"/>
    <p:sldId id="463" r:id="rId13"/>
    <p:sldId id="464" r:id="rId14"/>
    <p:sldId id="465" r:id="rId15"/>
    <p:sldId id="460" r:id="rId16"/>
    <p:sldId id="505" r:id="rId17"/>
    <p:sldId id="482" r:id="rId18"/>
    <p:sldId id="471" r:id="rId19"/>
    <p:sldId id="483" r:id="rId20"/>
    <p:sldId id="454" r:id="rId21"/>
    <p:sldId id="511" r:id="rId22"/>
    <p:sldId id="506" r:id="rId23"/>
    <p:sldId id="452" r:id="rId24"/>
    <p:sldId id="507" r:id="rId25"/>
    <p:sldId id="502" r:id="rId26"/>
    <p:sldId id="500" r:id="rId27"/>
    <p:sldId id="487" r:id="rId28"/>
    <p:sldId id="489" r:id="rId29"/>
    <p:sldId id="485" r:id="rId30"/>
    <p:sldId id="486" r:id="rId31"/>
    <p:sldId id="455" r:id="rId32"/>
    <p:sldId id="503" r:id="rId33"/>
    <p:sldId id="490" r:id="rId34"/>
    <p:sldId id="509" r:id="rId35"/>
    <p:sldId id="510" r:id="rId36"/>
    <p:sldId id="493" r:id="rId37"/>
    <p:sldId id="491" r:id="rId38"/>
    <p:sldId id="492" r:id="rId39"/>
    <p:sldId id="462" r:id="rId40"/>
    <p:sldId id="488" r:id="rId41"/>
    <p:sldId id="508" r:id="rId42"/>
    <p:sldId id="443" r:id="rId43"/>
    <p:sldId id="393" r:id="rId4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Автор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BFAC"/>
    <a:srgbClr val="FFFFFF"/>
    <a:srgbClr val="C6C0AA"/>
    <a:srgbClr val="F9F0AB"/>
    <a:srgbClr val="F9E6AB"/>
    <a:srgbClr val="F9FAAB"/>
    <a:srgbClr val="767691"/>
    <a:srgbClr val="7676AA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77" autoAdjust="0"/>
    <p:restoredTop sz="94660" autoAdjust="0"/>
  </p:normalViewPr>
  <p:slideViewPr>
    <p:cSldViewPr>
      <p:cViewPr varScale="1">
        <p:scale>
          <a:sx n="90" d="100"/>
          <a:sy n="90" d="100"/>
        </p:scale>
        <p:origin x="312" y="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6/14/2016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6/14/2016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D76B48-857F-4E3A-B30D-EFD8DEDF63DB}" type="slidenum">
              <a:rPr lang="en-US"/>
              <a:pPr/>
              <a:t>39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23604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9025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13498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bg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trainings/1021/Concurrent-Programming-in-C-Sharp" TargetMode="External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log.stephencleary.com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41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37.png"/><Relationship Id="rId17" Type="http://schemas.openxmlformats.org/officeDocument/2006/relationships/image" Target="../media/image39.png"/><Relationship Id="rId2" Type="http://schemas.openxmlformats.org/officeDocument/2006/relationships/notesSlide" Target="../notesSlides/notesSlide3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4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trainings/1361/advanced-c-sharp-may-2016" TargetMode="External"/><Relationship Id="rId10" Type="http://schemas.openxmlformats.org/officeDocument/2006/relationships/image" Target="../media/image36.png"/><Relationship Id="rId19" Type="http://schemas.openxmlformats.org/officeDocument/2006/relationships/image" Target="../media/image40.png"/><Relationship Id="rId4" Type="http://schemas.openxmlformats.org/officeDocument/2006/relationships/image" Target="../media/image33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reativecommons.org/licenses/by-nc-sa/3.0/deed.en_US" TargetMode="External"/><Relationship Id="rId4" Type="http://schemas.openxmlformats.org/officeDocument/2006/relationships/image" Target="../media/image42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665412" y="381000"/>
            <a:ext cx="8900899" cy="1722378"/>
          </a:xfrm>
        </p:spPr>
        <p:txBody>
          <a:bodyPr>
            <a:normAutofit/>
          </a:bodyPr>
          <a:lstStyle/>
          <a:p>
            <a:r>
              <a:rPr lang="en-US" dirty="0"/>
              <a:t>Asynchronous Programming 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948025" y="1771160"/>
            <a:ext cx="7618286" cy="778736"/>
          </a:xfrm>
        </p:spPr>
        <p:txBody>
          <a:bodyPr>
            <a:normAutofit/>
          </a:bodyPr>
          <a:lstStyle/>
          <a:p>
            <a:r>
              <a:rPr lang="en-US" dirty="0"/>
              <a:t>Writing Concurrent Code in C#</a:t>
            </a:r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dirty="0">
                <a:hlinkClick r:id="rId6"/>
              </a:rPr>
              <a:t>http://softuni.bg</a:t>
            </a:r>
            <a:endParaRPr lang="en-US" dirty="0"/>
          </a:p>
        </p:txBody>
      </p:sp>
      <p:pic>
        <p:nvPicPr>
          <p:cNvPr id="2054" name="Picture 6" descr="https://encrypted-tbn0.gstatic.com/images?q=tbn:ANd9GcRTKWI2e6JeAfwQk06Lle0ZT2o4TLK1Cm3Ur7MLrRdiz2v7Rzof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770" y="3390900"/>
            <a:ext cx="2804899" cy="2804899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fc05.deviantart.net/fs70/f/2011/259/9/5/cpu_icon_by_pacrj-d4a1ajl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471" y="4796913"/>
            <a:ext cx="1743741" cy="1299087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http://softuni.bg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96849" y="3810000"/>
            <a:ext cx="2064163" cy="22652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4887598" y="3637984"/>
            <a:ext cx="1389226" cy="670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200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C#</a:t>
            </a:r>
          </a:p>
          <a:p>
            <a:pPr algn="ctr">
              <a:lnSpc>
                <a:spcPct val="85000"/>
              </a:lnSpc>
            </a:pPr>
            <a:r>
              <a:rPr lang="en-US" sz="2200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Advanced</a:t>
            </a:r>
          </a:p>
        </p:txBody>
      </p: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thread</a:t>
            </a:r>
            <a:r>
              <a:rPr lang="en-US" dirty="0"/>
              <a:t> is a fundamental unit of code execution</a:t>
            </a:r>
          </a:p>
          <a:p>
            <a:r>
              <a:rPr lang="en-US" dirty="0"/>
              <a:t>Commonly, programs use more than one thread</a:t>
            </a:r>
          </a:p>
          <a:p>
            <a:pPr lvl="1"/>
            <a:r>
              <a:rPr lang="en-US" dirty="0"/>
              <a:t>In .NET, there is always more than one thread</a:t>
            </a:r>
          </a:p>
          <a:p>
            <a:r>
              <a:rPr lang="en-US" dirty="0"/>
              <a:t>Each thread has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memory area</a:t>
            </a:r>
            <a:r>
              <a:rPr lang="en-US" dirty="0"/>
              <a:t> associated with it known as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stack</a:t>
            </a:r>
            <a:endParaRPr lang="en-US" dirty="0"/>
          </a:p>
          <a:p>
            <a:pPr lvl="1"/>
            <a:r>
              <a:rPr lang="en-US" dirty="0"/>
              <a:t>Stores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local variables</a:t>
            </a:r>
          </a:p>
          <a:p>
            <a:pPr lvl="1"/>
            <a:r>
              <a:rPr lang="en-US" dirty="0"/>
              <a:t>Stores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currently invoked methods </a:t>
            </a:r>
            <a:r>
              <a:rPr lang="en-US" dirty="0"/>
              <a:t>in order of invocation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Threads</a:t>
            </a:r>
          </a:p>
        </p:txBody>
      </p:sp>
      <p:pic>
        <p:nvPicPr>
          <p:cNvPr id="1026" name="Picture 2" descr="http://img1.wikia.nocookie.net/__cb20130103230423/herebemonsters/images/6/6b/Threa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7722" y="1209162"/>
            <a:ext cx="173869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5196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Threads in C# can be created </a:t>
            </a:r>
            <a:r>
              <a:rPr lang="en-US" noProof="1"/>
              <a:t>using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System.Thread</a:t>
            </a:r>
            <a:r>
              <a:rPr lang="en-US" noProof="1"/>
              <a:t> class</a:t>
            </a:r>
          </a:p>
          <a:p>
            <a:pPr lvl="1"/>
            <a:r>
              <a:rPr lang="en-US" noProof="1"/>
              <a:t>Constructor accepts a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method</a:t>
            </a:r>
            <a:r>
              <a:rPr lang="en-US" noProof="1"/>
              <a:t> (delegate) to execute on a separate thread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Threads in C#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52419" y="3200400"/>
            <a:ext cx="10499793" cy="31923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Thread thread = new Thread</a:t>
            </a: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() =&gt;</a:t>
            </a:r>
          </a:p>
          <a:p>
            <a:pPr marL="182880"/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for (int i = 0; i &lt; 10; i++)</a:t>
            </a:r>
          </a:p>
          <a:p>
            <a:pPr marL="182880"/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182880"/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Console.WriteLine(i);</a:t>
            </a:r>
          </a:p>
          <a:p>
            <a:pPr marL="182880"/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182880"/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82880"/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thread.Start();</a:t>
            </a:r>
          </a:p>
        </p:txBody>
      </p:sp>
    </p:spTree>
    <p:extLst>
      <p:ext uri="{BB962C8B-B14F-4D97-AF65-F5344CB8AC3E}">
        <p14:creationId xmlns:p14="http://schemas.microsoft.com/office/powerpoint/2010/main" val="4250760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Start()</a:t>
            </a:r>
            <a:r>
              <a:rPr lang="en-US" sz="3200" dirty="0"/>
              <a:t> – schedules the thread for execution</a:t>
            </a:r>
          </a:p>
          <a:p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Join()</a:t>
            </a:r>
            <a:r>
              <a:rPr lang="en-US" sz="3200" noProof="1"/>
              <a:t> – waits for the thread to finish its work (blocks the calling thread)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System.Thread</a:t>
            </a:r>
            <a:endParaRPr lang="en-US" noProof="1">
              <a:cs typeface="Consolas" panose="020B0609020204030204" pitchFamily="49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17571" y="3107381"/>
            <a:ext cx="10750505" cy="29153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void Main()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Thread primesThread = new Thread(() =&gt; PrintPrimesInRange(10, 100000));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primesThread.Start();</a:t>
            </a:r>
          </a:p>
          <a:p>
            <a:pPr marL="182880"/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// Do something else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Console.WriteLine("Waiting for thread to finish work...");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primesThread.Join();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30367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– Example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1184077"/>
            <a:ext cx="10750505" cy="54391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void Main()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Thread primesThread = new Thread(() =&gt; PrintPrimesInRange(10, 100000));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primesThread.Start();</a:t>
            </a:r>
          </a:p>
          <a:p>
            <a:pPr marL="182880"/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Console.WriteLine("What should I do while we wait?");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while (true)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string command = Console.ReadLine();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if (command == "exit")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    break;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}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182880"/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primesThread.Join();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7999412" y="4495800"/>
            <a:ext cx="3326599" cy="1012172"/>
          </a:xfrm>
          <a:prstGeom prst="wedgeRoundRectCallout">
            <a:avLst>
              <a:gd name="adj1" fmla="val -86518"/>
              <a:gd name="adj2" fmla="val -66400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Console interface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remains unblocked</a:t>
            </a:r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598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thread has its own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stack</a:t>
            </a:r>
          </a:p>
          <a:p>
            <a:pPr lvl="1"/>
            <a:r>
              <a:rPr lang="en-US" dirty="0"/>
              <a:t>The start (bottom) of the stack is the method from which the thread began execution</a:t>
            </a:r>
          </a:p>
          <a:p>
            <a:pPr lvl="1"/>
            <a:r>
              <a:rPr lang="en-US" dirty="0"/>
              <a:t>Each method (frame) stores local variables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Stack</a:t>
            </a:r>
          </a:p>
        </p:txBody>
      </p:sp>
      <p:graphicFrame>
        <p:nvGraphicFramePr>
          <p:cNvPr id="5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5808432"/>
              </p:ext>
            </p:extLst>
          </p:nvPr>
        </p:nvGraphicFramePr>
        <p:xfrm>
          <a:off x="1827212" y="3972580"/>
          <a:ext cx="3505200" cy="19812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...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IsPrime()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PrintAllPrimes()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Main()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89212" y="6029980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noProof="1"/>
              <a:t>main thread</a:t>
            </a:r>
          </a:p>
        </p:txBody>
      </p:sp>
      <p:graphicFrame>
        <p:nvGraphicFramePr>
          <p:cNvPr id="7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7105632"/>
              </p:ext>
            </p:extLst>
          </p:nvPr>
        </p:nvGraphicFramePr>
        <p:xfrm>
          <a:off x="6018212" y="3961978"/>
          <a:ext cx="3505200" cy="14859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...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IsValidUrl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DownloadAsync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323012" y="5582960"/>
            <a:ext cx="2955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noProof="1"/>
              <a:t>background thread</a:t>
            </a:r>
          </a:p>
        </p:txBody>
      </p:sp>
    </p:spTree>
    <p:extLst>
      <p:ext uri="{BB962C8B-B14F-4D97-AF65-F5344CB8AC3E}">
        <p14:creationId xmlns:p14="http://schemas.microsoft.com/office/powerpoint/2010/main" val="505913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65406" y="4800600"/>
            <a:ext cx="8938472" cy="820600"/>
          </a:xfrm>
        </p:spPr>
        <p:txBody>
          <a:bodyPr/>
          <a:lstStyle/>
          <a:p>
            <a:r>
              <a:rPr lang="en-US" dirty="0"/>
              <a:t>Threads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1" y="5610809"/>
            <a:ext cx="8938472" cy="719034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7" name="Picture 2" descr="C:\Users\tilchev\Desktop\143416206853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30384" y="1066800"/>
            <a:ext cx="4800600" cy="360693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59302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in C#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 Parallel Library</a:t>
            </a:r>
          </a:p>
        </p:txBody>
      </p:sp>
      <p:pic>
        <p:nvPicPr>
          <p:cNvPr id="5130" name="Picture 10" descr="http://icons.iconarchive.com/icons/thiago-silva/palm/256/Tasks-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212" y="2009707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://upload.wikimedia.org/wikipedia/commons/b/b2/Red_clock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712" y="3208125"/>
            <a:ext cx="14478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995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task</a:t>
            </a:r>
            <a:r>
              <a:rPr lang="en-US" dirty="0"/>
              <a:t> is a high-level representation of concurrent work</a:t>
            </a:r>
          </a:p>
          <a:p>
            <a:pPr lvl="1"/>
            <a:r>
              <a:rPr lang="en-US" dirty="0"/>
              <a:t>Does not block the main thread</a:t>
            </a:r>
          </a:p>
          <a:p>
            <a:pPr lvl="1"/>
            <a:r>
              <a:rPr lang="en-US" dirty="0"/>
              <a:t>May not run on a new thread (the CLR decides)</a:t>
            </a:r>
          </a:p>
          <a:p>
            <a:pPr lvl="1"/>
            <a:r>
              <a:rPr lang="en-US" dirty="0"/>
              <a:t>Offers several operations</a:t>
            </a:r>
          </a:p>
          <a:p>
            <a:pPr lvl="2"/>
            <a:r>
              <a:rPr lang="en-US" dirty="0"/>
              <a:t>Creating, running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returning</a:t>
            </a:r>
            <a:r>
              <a:rPr lang="en-US" dirty="0"/>
              <a:t> result</a:t>
            </a:r>
          </a:p>
          <a:p>
            <a:pPr lvl="2"/>
            <a:r>
              <a:rPr lang="en-US" dirty="0"/>
              <a:t>Continuing another task (chaining several operations)</a:t>
            </a:r>
          </a:p>
          <a:p>
            <a:pPr lvl="2"/>
            <a:r>
              <a:rPr lang="en-US" dirty="0"/>
              <a:t>Proper exception handling</a:t>
            </a:r>
          </a:p>
          <a:p>
            <a:pPr lvl="2"/>
            <a:r>
              <a:rPr lang="en-US" dirty="0"/>
              <a:t>Progress/state reports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in C#</a:t>
            </a:r>
          </a:p>
        </p:txBody>
      </p:sp>
    </p:spTree>
    <p:extLst>
      <p:ext uri="{BB962C8B-B14F-4D97-AF65-F5344CB8AC3E}">
        <p14:creationId xmlns:p14="http://schemas.microsoft.com/office/powerpoint/2010/main" val="3604483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tasks can be done in several ways</a:t>
            </a:r>
          </a:p>
          <a:p>
            <a:pPr lvl="1"/>
            <a:r>
              <a:rPr lang="en-US" sz="3000" noProof="1"/>
              <a:t>Initialize a new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sz="3000" noProof="1"/>
              <a:t> object</a:t>
            </a:r>
          </a:p>
          <a:p>
            <a:pPr lvl="1"/>
            <a:endParaRPr lang="en-US" noProof="1"/>
          </a:p>
          <a:p>
            <a:pPr lvl="1"/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Task.Run()</a:t>
            </a:r>
          </a:p>
          <a:p>
            <a:pPr lvl="1"/>
            <a:endParaRPr lang="en-US" noProof="1"/>
          </a:p>
          <a:p>
            <a:pPr lvl="1"/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Task.Factory.StartNew()</a:t>
            </a:r>
            <a:r>
              <a:rPr lang="en-US" sz="3000" noProof="1"/>
              <a:t> – enables additional task customization</a:t>
            </a:r>
          </a:p>
          <a:p>
            <a:pPr lvl="1"/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Tasks in C#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73024" y="2514600"/>
            <a:ext cx="10591800" cy="4839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Task task = new Task(() =&gt; { Console.WriteLine(""); });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74900" y="3831043"/>
            <a:ext cx="10591800" cy="4839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Task.Run(() =&gt; TraverseMatrix());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73024" y="5551951"/>
            <a:ext cx="10591800" cy="8225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Task.Factory.StartNew(() =&gt; CopyFileContents("got-s03ep1.avi"),</a:t>
            </a:r>
          </a:p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TaskCreationOptions.LongRunning);</a:t>
            </a:r>
          </a:p>
        </p:txBody>
      </p:sp>
    </p:spTree>
    <p:extLst>
      <p:ext uri="{BB962C8B-B14F-4D97-AF65-F5344CB8AC3E}">
        <p14:creationId xmlns:p14="http://schemas.microsoft.com/office/powerpoint/2010/main" val="2987470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API in C# </a:t>
            </a:r>
            <a:r>
              <a:rPr lang="en-US" noProof="1"/>
              <a:t>–</a:t>
            </a:r>
            <a:r>
              <a:rPr lang="en-US" dirty="0"/>
              <a:t> Example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91579" y="1147394"/>
            <a:ext cx="11049000" cy="537760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void Main()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SliceAsync("movie.avi", "Pieces", 5);</a:t>
            </a:r>
          </a:p>
          <a:p>
            <a:pPr marL="182880"/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Console.WriteLine("Anything else?");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while (true)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Console.ReadLine();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void SliceAsync(string sourceFile, string destinationPath, int parts)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Task.Run(() =&gt;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Slice(sourceFile, destinationPath, parts);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});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8456612" y="5029200"/>
            <a:ext cx="2768441" cy="1012172"/>
          </a:xfrm>
          <a:prstGeom prst="wedgeRoundRectCallout">
            <a:avLst>
              <a:gd name="adj1" fmla="val -72150"/>
              <a:gd name="adj2" fmla="val 12647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Executes on another thread </a:t>
            </a:r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61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Synchronous vs Asynchronous Programming</a:t>
            </a:r>
          </a:p>
          <a:p>
            <a:pPr lvl="1"/>
            <a:r>
              <a:rPr lang="en-US" dirty="0"/>
              <a:t>Benefits and Drawbacks</a:t>
            </a:r>
          </a:p>
          <a:p>
            <a:r>
              <a:rPr lang="en-US" dirty="0"/>
              <a:t>Threads in C#</a:t>
            </a:r>
          </a:p>
          <a:p>
            <a:r>
              <a:rPr lang="en-US" dirty="0"/>
              <a:t>Tasks in C#</a:t>
            </a:r>
          </a:p>
          <a:p>
            <a:pPr lvl="1"/>
            <a:r>
              <a:rPr lang="en-US" dirty="0"/>
              <a:t>What are Tasks?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noProof="1"/>
              <a:t> and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</a:p>
          <a:p>
            <a:r>
              <a:rPr lang="en-US" noProof="1">
                <a:latin typeface="+mj-lt"/>
                <a:cs typeface="Consolas" panose="020B0609020204030204" pitchFamily="49" charset="0"/>
              </a:rPr>
              <a:t>OS Level Concurrency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99412" y="2224700"/>
            <a:ext cx="3484701" cy="383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591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638884"/>
            <a:ext cx="8938472" cy="820600"/>
          </a:xfrm>
        </p:spPr>
        <p:txBody>
          <a:bodyPr/>
          <a:lstStyle/>
          <a:p>
            <a:r>
              <a:rPr lang="en-US" dirty="0"/>
              <a:t>Primes Sum with Tasks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37697" y="5447496"/>
            <a:ext cx="8938472" cy="688256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2050" name="Picture 2" descr="http://images.clipartpanda.com/sum-clipart-sum-m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920" y="1525654"/>
            <a:ext cx="2486025" cy="2847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1980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race condition</a:t>
            </a:r>
            <a:r>
              <a:rPr lang="en-US" sz="3200" dirty="0"/>
              <a:t> occurs when two or more threads access shared data and they try to change it at the same time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Race Conditions</a:t>
            </a:r>
          </a:p>
        </p:txBody>
      </p:sp>
      <p:pic>
        <p:nvPicPr>
          <p:cNvPr id="3" name="Picture 2" descr="C:\Users\tilchev\Desktop\race-conditio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55861" y="2667000"/>
            <a:ext cx="6762751" cy="3758393"/>
          </a:xfrm>
          <a:prstGeom prst="rect">
            <a:avLst/>
          </a:prstGeom>
          <a:noFill/>
        </p:spPr>
      </p:pic>
      <p:pic>
        <p:nvPicPr>
          <p:cNvPr id="1026" name="Picture 2" descr="https://cdn3.iconfinder.com/data/icons/musthave/256/Dele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812" y="2362200"/>
            <a:ext cx="1371600" cy="1371600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2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race condition</a:t>
            </a:r>
            <a:r>
              <a:rPr lang="en-US" sz="3200" dirty="0"/>
              <a:t> occurs when two or more threads access shared data and they try to change it at the same time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Race Conditions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01706" y="2382493"/>
            <a:ext cx="10750505" cy="41465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List&lt;int&gt; numbers = Enumerable.Range(0, 10000).ToList();</a:t>
            </a:r>
          </a:p>
          <a:p>
            <a:pPr marL="182880"/>
            <a:endParaRPr lang="en-US" sz="20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nn-NO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for (int i = 0; i &lt; 4; i++)</a:t>
            </a:r>
          </a:p>
          <a:p>
            <a:pPr marL="182880"/>
            <a:r>
              <a:rPr lang="en-US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Task.Run</a:t>
            </a:r>
            <a:r>
              <a:rPr lang="en-US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(() =&gt;</a:t>
            </a:r>
          </a:p>
          <a:p>
            <a:pPr marL="182880"/>
            <a:r>
              <a:rPr lang="en-US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while (numbers.Count &gt; 0)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    int lastIndex = numbers.Count - 1;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    numbers.RemoveAt(lastIndex);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}</a:t>
            </a:r>
          </a:p>
          <a:p>
            <a:pPr marL="182880"/>
            <a:r>
              <a:rPr lang="en-US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});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026" name="Picture 2" descr="https://cdn3.iconfinder.com/data/icons/musthave/256/Delet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7212" y="4876800"/>
            <a:ext cx="1371600" cy="1371600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794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thread-safe</a:t>
            </a:r>
            <a:r>
              <a:rPr lang="en-US" dirty="0"/>
              <a:t> resource can be safely accessed by multiple threads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</a:t>
            </a:r>
            <a:r>
              <a:rPr lang="en-US" sz="3400" b="1" dirty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400" dirty="0"/>
              <a:t>keyword grants access to only one thread at a time and avoids race conditions</a:t>
            </a:r>
          </a:p>
          <a:p>
            <a:pPr lvl="1"/>
            <a:r>
              <a:rPr lang="en-US" sz="3400" dirty="0"/>
              <a:t>Blocks any other threads until the lock is released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Safety – </a:t>
            </a:r>
            <a:r>
              <a:rPr lang="en-US" dirty="0">
                <a:latin typeface="Consolas" panose="020B0609020204030204" pitchFamily="49" charset="0"/>
              </a:rPr>
              <a:t>lock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60412" y="4495800"/>
            <a:ext cx="10591800" cy="1684289"/>
            <a:chOff x="760412" y="4795687"/>
            <a:chExt cx="10591800" cy="1684289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760412" y="4795687"/>
              <a:ext cx="10591800" cy="168428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0" tIns="72000" rIns="0" bIns="72000">
              <a:spAutoFit/>
            </a:bodyPr>
            <a:lstStyle/>
            <a:p>
              <a:pPr marL="182880"/>
              <a:r>
                <a:rPr lang="en-US" sz="20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lock (collection) </a:t>
              </a:r>
            </a:p>
            <a:p>
              <a:pPr marL="182880"/>
              <a:r>
                <a:rPr lang="en-US" sz="20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</a:p>
            <a:p>
              <a:pPr marL="182880"/>
              <a:r>
                <a:rPr lang="en-US" sz="20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    // code accessing shared resource</a:t>
              </a:r>
              <a:br>
                <a:rPr lang="en-US" sz="20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20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    // ...</a:t>
              </a:r>
            </a:p>
            <a:p>
              <a:pPr marL="182880"/>
              <a:r>
                <a:rPr lang="en-US" sz="20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</p:txBody>
        </p:sp>
        <p:pic>
          <p:nvPicPr>
            <p:cNvPr id="2054" name="Picture 6" descr="http://png-4.findicons.com/files/icons/1008/quiet/256/yes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9069" y="4876800"/>
              <a:ext cx="1295400" cy="1295400"/>
            </a:xfrm>
            <a:prstGeom prst="rect">
              <a:avLst/>
            </a:prstGeom>
            <a:noFill/>
            <a:effectLst>
              <a:innerShdw blurRad="114300">
                <a:prstClr val="black"/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69631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Parallel Image Flips</a:t>
            </a:r>
            <a:endParaRPr lang="en-US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4098" name="Picture 2" descr="http://oi60.tinypic.com/2v2cnsm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046" y="1600200"/>
            <a:ext cx="5790803" cy="32305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792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638884"/>
            <a:ext cx="8938472" cy="820600"/>
          </a:xfrm>
        </p:spPr>
        <p:txBody>
          <a:bodyPr/>
          <a:lstStyle/>
          <a:p>
            <a:r>
              <a:rPr lang="en-US" dirty="0"/>
              <a:t>Slicing Files with Tasks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37697" y="5447496"/>
            <a:ext cx="8938472" cy="688256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1026" name="Picture 2" descr="http://englishtipsforyou.files.wordpress.com/2013/12/knife-slicing-tomato-500x324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5683" y="1371600"/>
            <a:ext cx="4762500" cy="308610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25093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Task&lt;T&gt;</a:t>
            </a:r>
            <a:r>
              <a:rPr lang="en-US" dirty="0"/>
              <a:t> is a task that will return a result sometime in the future 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r>
              <a:rPr lang="en-US" dirty="0"/>
              <a:t> blocks the calling thread until the task returns a result</a:t>
            </a:r>
          </a:p>
          <a:p>
            <a:endParaRPr lang="en-US" sz="3000" noProof="1"/>
          </a:p>
          <a:p>
            <a:pPr lvl="1"/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Generic Tasks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952242" y="3124200"/>
            <a:ext cx="10591800" cy="31923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Task&lt;long&gt; task = Task.Run&lt;long&gt;(() =&gt;</a:t>
            </a:r>
          </a:p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var primes = PrimesInRange(0, 1000000);</a:t>
            </a:r>
          </a:p>
          <a:p>
            <a:pPr marL="182880"/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return primes.Sum();</a:t>
            </a:r>
          </a:p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  <a:p>
            <a:pPr marL="182880"/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</a:p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Console.WriteLine(task.Result);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7161212" y="5513011"/>
            <a:ext cx="3326599" cy="586523"/>
          </a:xfrm>
          <a:prstGeom prst="wedgeRoundRectCallout">
            <a:avLst>
              <a:gd name="adj1" fmla="val -85269"/>
              <a:gd name="adj2" fmla="val 45498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Blocking operation</a:t>
            </a:r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07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638884"/>
            <a:ext cx="8938472" cy="820600"/>
          </a:xfrm>
        </p:spPr>
        <p:txBody>
          <a:bodyPr/>
          <a:lstStyle/>
          <a:p>
            <a:r>
              <a:rPr lang="en-US" dirty="0"/>
              <a:t>Tasks in C#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37697" y="5447496"/>
            <a:ext cx="8938472" cy="688256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2050" name="Picture 2" descr="http://www.dacostacoaching.co.uk/wp-content/uploads/2015/02/CompletedTask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0948" y="2057400"/>
            <a:ext cx="3429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17204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1">
                <a:latin typeface="+mj-lt"/>
                <a:cs typeface="Consolas" panose="020B0609020204030204" pitchFamily="49" charset="0"/>
              </a:rPr>
              <a:t>The keywords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noProof="1"/>
              <a:t> and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noProof="1"/>
              <a:t> are always used together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noProof="1"/>
              <a:t> hints the compiler that the method might run in parallel</a:t>
            </a:r>
          </a:p>
          <a:p>
            <a:pPr lvl="1"/>
            <a:r>
              <a:rPr lang="en-US" noProof="1"/>
              <a:t>Does not make a method run asynchronously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noProof="1"/>
              <a:t> </a:t>
            </a:r>
            <a:r>
              <a:rPr lang="en-US" dirty="0"/>
              <a:t>makes it)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Tells the compiler "this method could wait for a resource or operation"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If it starts waiting, return to the calling method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When the wait is over, execute the code after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2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>
                <a:cs typeface="Consolas" panose="020B0609020204030204" pitchFamily="49" charset="0"/>
              </a:rPr>
              <a:t>Tasks with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noProof="1"/>
              <a:t> and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12812" y="3210358"/>
            <a:ext cx="10287000" cy="4839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void SliceFileAsync(string file, int parts)</a:t>
            </a:r>
          </a:p>
        </p:txBody>
      </p:sp>
    </p:spTree>
    <p:extLst>
      <p:ext uri="{BB962C8B-B14F-4D97-AF65-F5344CB8AC3E}">
        <p14:creationId xmlns:p14="http://schemas.microsoft.com/office/powerpoint/2010/main" val="22094939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noProof="1"/>
              <a:t> is used in a method which has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noProof="1"/>
              <a:t> keyword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Saves the method state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Marks waiting for a resource (a task to complete)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Resource should be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Task&lt;T&gt;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Returns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dirty="0"/>
              <a:t> result from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Task&lt;T&gt;</a:t>
            </a:r>
            <a:r>
              <a:rPr lang="en-US" dirty="0"/>
              <a:t> when it completes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>
                <a:cs typeface="Consolas" panose="020B0609020204030204" pitchFamily="49" charset="0"/>
              </a:rPr>
              <a:t>Tasks with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noProof="1"/>
              <a:t> and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noProof="1">
                <a:cs typeface="Consolas" panose="020B0609020204030204" pitchFamily="49" charset="0"/>
              </a:rPr>
              <a:t> (2)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89012" y="4724400"/>
            <a:ext cx="9982200" cy="4839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await DownloadStringAsync("http://softuni.bg");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2132012" y="5654338"/>
            <a:ext cx="4038600" cy="586523"/>
          </a:xfrm>
          <a:prstGeom prst="wedgeRoundRectCallout">
            <a:avLst>
              <a:gd name="adj1" fmla="val 2192"/>
              <a:gd name="adj2" fmla="val -106620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Returns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Task&lt;string&gt;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67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Programming</a:t>
            </a:r>
          </a:p>
        </p:txBody>
      </p:sp>
      <p:pic>
        <p:nvPicPr>
          <p:cNvPr id="3" name="Picture 2" descr="http://med2heal.com/wp-content/uploads/Step_by_step_Blaustich_beschnibbel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8448" y="1981200"/>
            <a:ext cx="5334000" cy="2667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5362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noProof="1"/>
              <a:t> and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noProof="1">
                <a:cs typeface="Consolas" panose="020B0609020204030204" pitchFamily="49" charset="0"/>
              </a:rPr>
              <a:t> – Example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72678" y="1151118"/>
            <a:ext cx="10503333" cy="153040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void Main()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DownloadFileAsync(FileUrl, "book.pdf");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...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1" y="2778610"/>
            <a:ext cx="10515599" cy="37463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</a:t>
            </a:r>
            <a:r>
              <a:rPr lang="en-US" sz="1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void DownloadFileAsync(string url, string fileName)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Console.WriteLine("Downloading...");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Task.Run(() =&gt;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using (WebClient client = new WebClient())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{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    client.DownloadFile(url, fileName);       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}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});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Console.WriteLine("Download successful.");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Process.Start(fileName);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1370012" y="3657600"/>
            <a:ext cx="6019800" cy="2590800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7999414" y="3505200"/>
            <a:ext cx="3886198" cy="1012172"/>
          </a:xfrm>
          <a:prstGeom prst="wedgeRoundRectCallout">
            <a:avLst>
              <a:gd name="adj1" fmla="val -63059"/>
              <a:gd name="adj2" fmla="val -16098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calling thread exits the method on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auto">
          <a:xfrm>
            <a:off x="8304212" y="5087182"/>
            <a:ext cx="3326599" cy="1437820"/>
          </a:xfrm>
          <a:prstGeom prst="wedgeRoundRectCallout">
            <a:avLst>
              <a:gd name="adj1" fmla="val -73399"/>
              <a:gd name="adj2" fmla="val -39709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Everything after that is executed on another thread</a:t>
            </a:r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/>
              <a:t>Graphical User Interface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673911"/>
            <a:ext cx="8938472" cy="688256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3076" name="Picture 4" descr="http://www.coffeecup.com/files/forums/winie9f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612" y="1295400"/>
            <a:ext cx="4818581" cy="32214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4905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Tasks with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noProof="1"/>
              <a:t> and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5130" name="Picture 10" descr="http://icons.iconarchive.com/icons/thiago-silva/palm/256/Tasks-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212" y="2009707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://upload.wikimedia.org/wikipedia/commons/b/b2/Red_clock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712" y="3208125"/>
            <a:ext cx="14478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0855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0"/>
              </a:spcAft>
              <a:buClr>
                <a:schemeClr val="accent1"/>
              </a:buClr>
            </a:pPr>
            <a:r>
              <a:rPr lang="en-US" dirty="0"/>
              <a:t>If a component is blocked, other</a:t>
            </a:r>
            <a:br>
              <a:rPr lang="en-US" dirty="0"/>
            </a:br>
            <a:r>
              <a:rPr lang="en-US" dirty="0"/>
              <a:t>components still run</a:t>
            </a:r>
          </a:p>
          <a:p>
            <a:pPr lvl="1"/>
            <a:r>
              <a:rPr lang="en-US" dirty="0"/>
              <a:t>UI runs separately and always</a:t>
            </a:r>
            <a:br>
              <a:rPr lang="en-US" dirty="0"/>
            </a:br>
            <a:r>
              <a:rPr lang="en-US" dirty="0"/>
              <a:t>remains responsive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/>
              <a:t>Utilization of multi-core systems</a:t>
            </a:r>
          </a:p>
          <a:p>
            <a:pPr marL="647646" lvl="1" indent="-342900"/>
            <a:r>
              <a:rPr lang="en-US" dirty="0"/>
              <a:t>Each core executes one or more threads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/>
              <a:t>CPU-demanding tasks run on "background" threads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/>
              <a:t>Resource access runs on "background" threads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Programming – Benefits</a:t>
            </a:r>
          </a:p>
        </p:txBody>
      </p:sp>
      <p:pic>
        <p:nvPicPr>
          <p:cNvPr id="2052" name="Picture 4" descr="http://imagenes.es.sftcdn.net/es/scrn/43000/43961/utorrent-21-700x386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340" y="1294813"/>
            <a:ext cx="4853068" cy="2676121"/>
          </a:xfrm>
          <a:prstGeom prst="rect">
            <a:avLst/>
          </a:prstGeom>
          <a:noFill/>
          <a:effectLst>
            <a:innerShdw blurRad="63500" dist="508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7263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</a:pPr>
            <a:r>
              <a:rPr lang="en-US" dirty="0"/>
              <a:t>Hard to know which code parts are running at a specific time</a:t>
            </a:r>
          </a:p>
          <a:p>
            <a:pPr marL="342900" indent="-342900">
              <a:buClr>
                <a:schemeClr val="accent1"/>
              </a:buClr>
            </a:pPr>
            <a:r>
              <a:rPr lang="en-US" dirty="0"/>
              <a:t>Harder than usual to debug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/>
              <a:t>Have to protect resources</a:t>
            </a:r>
          </a:p>
          <a:p>
            <a:pPr marL="647646" lvl="1" indent="-342900"/>
            <a:r>
              <a:rPr lang="en-US" dirty="0"/>
              <a:t>One thread uses a resource</a:t>
            </a:r>
            <a:endParaRPr lang="bg-BG" dirty="0"/>
          </a:p>
          <a:p>
            <a:pPr marL="647646" lvl="1" indent="-342900"/>
            <a:r>
              <a:rPr lang="en-US" dirty="0"/>
              <a:t>Other threads must wait for the resource</a:t>
            </a:r>
            <a:endParaRPr lang="bg-BG" dirty="0"/>
          </a:p>
          <a:p>
            <a:pPr marL="342900" indent="-342900">
              <a:buClr>
                <a:schemeClr val="accent1"/>
              </a:buClr>
            </a:pPr>
            <a:r>
              <a:rPr lang="en-US" dirty="0"/>
              <a:t>Hard to synchronize resource access</a:t>
            </a:r>
          </a:p>
          <a:p>
            <a:pPr marL="647646" lvl="1" indent="-342900"/>
            <a:r>
              <a:rPr lang="en-US" dirty="0"/>
              <a:t>Deadlocks can occur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Programming – Drawbacks</a:t>
            </a:r>
          </a:p>
        </p:txBody>
      </p:sp>
    </p:spTree>
    <p:extLst>
      <p:ext uri="{BB962C8B-B14F-4D97-AF65-F5344CB8AC3E}">
        <p14:creationId xmlns:p14="http://schemas.microsoft.com/office/powerpoint/2010/main" val="17200047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Operating System Concurrency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595" y="1371600"/>
            <a:ext cx="4299706" cy="332106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38334984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program's code is translated to CPU instructions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Execution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4411212"/>
            <a:ext cx="5715000" cy="19920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r>
              <a:rPr lang="pt-BR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00DA2655  mov   dword ptr [ebp-40h],5  </a:t>
            </a:r>
          </a:p>
          <a:p>
            <a:r>
              <a:rPr lang="pt-BR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00DA265C  mov   dword ptr [ebp-44h],4  </a:t>
            </a:r>
          </a:p>
          <a:p>
            <a:r>
              <a:rPr lang="pt-BR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00DA2663  mov   ecx,dword ptr [ebp-40h]  </a:t>
            </a:r>
          </a:p>
          <a:p>
            <a:r>
              <a:rPr lang="pt-BR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00DA2666  add   ecx,dword ptr [ebp-44h]  </a:t>
            </a:r>
          </a:p>
          <a:p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00DA2669  call  73B5A920  </a:t>
            </a:r>
          </a:p>
          <a:p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00DA266E  </a:t>
            </a:r>
            <a:r>
              <a:rPr lang="en-US" sz="2000" b="1" noProof="1">
                <a:latin typeface="Consolas" panose="020B0609020204030204" pitchFamily="49" charset="0"/>
                <a:cs typeface="Consolas" panose="020B0609020204030204" pitchFamily="49" charset="0"/>
              </a:rPr>
              <a:t>nop 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2812" y="2436464"/>
            <a:ext cx="5715000" cy="106873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r>
              <a:rPr lang="en-US" sz="2000" b="1" noProof="1">
                <a:latin typeface="Consolas" panose="020B0609020204030204" pitchFamily="49" charset="0"/>
                <a:cs typeface="Consolas" panose="020B0609020204030204" pitchFamily="49" charset="0"/>
              </a:rPr>
              <a:t> int a = 5;</a:t>
            </a:r>
          </a:p>
          <a:p>
            <a:r>
              <a:rPr lang="en-US" sz="2000" b="1" noProof="1">
                <a:latin typeface="Consolas" panose="020B0609020204030204" pitchFamily="49" charset="0"/>
                <a:cs typeface="Consolas" panose="020B0609020204030204" pitchFamily="49" charset="0"/>
              </a:rPr>
              <a:t> int b = 4;</a:t>
            </a:r>
          </a:p>
          <a:p>
            <a:r>
              <a:rPr lang="en-US" sz="2000" b="1" noProof="1">
                <a:latin typeface="Consolas" panose="020B0609020204030204" pitchFamily="49" charset="0"/>
                <a:cs typeface="Consolas" panose="020B0609020204030204" pitchFamily="49" charset="0"/>
              </a:rPr>
              <a:t> Console.WriteLine(a + b);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Down Arrow 7"/>
          <p:cNvSpPr/>
          <p:nvPr/>
        </p:nvSpPr>
        <p:spPr>
          <a:xfrm>
            <a:off x="4135862" y="3627809"/>
            <a:ext cx="228600" cy="597800"/>
          </a:xfrm>
          <a:prstGeom prst="downArrow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4531262" y="3611175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Compilation</a:t>
            </a:r>
          </a:p>
        </p:txBody>
      </p:sp>
      <p:pic>
        <p:nvPicPr>
          <p:cNvPr id="1026" name="Picture 2" descr="http://www.cepco.ru/images/icons2/png/cpu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9791" y="1924486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228012" y="3896380"/>
            <a:ext cx="259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Single-Core CPU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7760" y="1853625"/>
            <a:ext cx="3205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noProof="1">
                <a:solidFill>
                  <a:schemeClr val="tx2">
                    <a:lumMod val="75000"/>
                  </a:schemeClr>
                </a:solidFill>
              </a:rPr>
              <a:t>Program.cs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07760" y="3758625"/>
            <a:ext cx="3205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Program.exe</a:t>
            </a:r>
          </a:p>
        </p:txBody>
      </p:sp>
      <p:sp>
        <p:nvSpPr>
          <p:cNvPr id="13" name="AutoShape 23"/>
          <p:cNvSpPr>
            <a:spLocks noChangeArrowheads="1"/>
          </p:cNvSpPr>
          <p:nvPr/>
        </p:nvSpPr>
        <p:spPr bwMode="auto">
          <a:xfrm>
            <a:off x="7950712" y="5246126"/>
            <a:ext cx="3326599" cy="1012172"/>
          </a:xfrm>
          <a:prstGeom prst="wedgeRoundRectCallout">
            <a:avLst>
              <a:gd name="adj1" fmla="val -91828"/>
              <a:gd name="adj2" fmla="val -26363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Instructions are executed one by one</a:t>
            </a:r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854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computer can run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many processes </a:t>
            </a:r>
            <a:r>
              <a:rPr lang="en-US" dirty="0"/>
              <a:t>(applications) at once</a:t>
            </a:r>
          </a:p>
          <a:p>
            <a:pPr lvl="1"/>
            <a:r>
              <a:rPr lang="en-US" dirty="0"/>
              <a:t>But a CPU core can only execute one instruction at a time</a:t>
            </a:r>
          </a:p>
          <a:p>
            <a:pPr lvl="1"/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Parellelism</a:t>
            </a:r>
            <a:r>
              <a:rPr lang="en-US" noProof="1"/>
              <a:t> is achieved by the operating system's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scheduler</a:t>
            </a:r>
          </a:p>
          <a:p>
            <a:pPr lvl="2"/>
            <a:r>
              <a:rPr lang="en-US" noProof="1"/>
              <a:t>Grants each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thread</a:t>
            </a:r>
            <a:r>
              <a:rPr lang="en-US" noProof="1"/>
              <a:t> a small interval of time to run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Multi-Tasking</a:t>
            </a:r>
          </a:p>
        </p:txBody>
      </p:sp>
      <p:sp>
        <p:nvSpPr>
          <p:cNvPr id="21" name="Rectangle 27"/>
          <p:cNvSpPr>
            <a:spLocks noChangeArrowheads="1"/>
          </p:cNvSpPr>
          <p:nvPr/>
        </p:nvSpPr>
        <p:spPr bwMode="auto">
          <a:xfrm>
            <a:off x="441212" y="4114800"/>
            <a:ext cx="11125200" cy="1295400"/>
          </a:xfrm>
          <a:prstGeom prst="rect">
            <a:avLst/>
          </a:prstGeom>
          <a:solidFill>
            <a:schemeClr val="bg1">
              <a:alpha val="20000"/>
            </a:schemeClr>
          </a:solidFill>
          <a:ln w="9525" cap="rnd" algn="ctr">
            <a:solidFill>
              <a:schemeClr val="accent5">
                <a:lumMod val="20000"/>
                <a:lumOff val="80000"/>
              </a:schemeClr>
            </a:solidFill>
            <a:prstDash val="sysDot"/>
            <a:round/>
            <a:headEnd/>
            <a:tailEnd/>
          </a:ln>
          <a:effectLst>
            <a:outerShdw dist="17961" dir="2700000" algn="ctr" rotWithShape="0">
              <a:srgbClr val="FFFFFF"/>
            </a:outerShdw>
          </a:effectLst>
        </p:spPr>
        <p:txBody>
          <a:bodyPr wrap="none" anchor="ctr"/>
          <a:lstStyle/>
          <a:p>
            <a:endParaRPr lang="en-US" sz="15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93612" y="4953000"/>
            <a:ext cx="10744200" cy="0"/>
          </a:xfrm>
          <a:prstGeom prst="straightConnector1">
            <a:avLst/>
          </a:prstGeom>
          <a:ln w="28575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17412" y="5010090"/>
            <a:ext cx="1095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0	        10	                    20	           30	                       40	              50	            </a:t>
            </a:r>
            <a:r>
              <a:rPr lang="en-US" sz="2000" b="1" noProof="1"/>
              <a:t>ms  </a:t>
            </a:r>
          </a:p>
        </p:txBody>
      </p:sp>
      <p:graphicFrame>
        <p:nvGraphicFramePr>
          <p:cNvPr id="25" name="Group 134"/>
          <p:cNvGraphicFramePr>
            <a:graphicFrameLocks/>
          </p:cNvGraphicFramePr>
          <p:nvPr>
            <p:extLst/>
          </p:nvPr>
        </p:nvGraphicFramePr>
        <p:xfrm>
          <a:off x="593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program.exe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6" name="Group 134"/>
          <p:cNvGraphicFramePr>
            <a:graphicFrameLocks/>
          </p:cNvGraphicFramePr>
          <p:nvPr>
            <p:extLst/>
          </p:nvPr>
        </p:nvGraphicFramePr>
        <p:xfrm>
          <a:off x="2498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chrome.exe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7" name="Group 134"/>
          <p:cNvGraphicFramePr>
            <a:graphicFrameLocks/>
          </p:cNvGraphicFramePr>
          <p:nvPr>
            <p:extLst/>
          </p:nvPr>
        </p:nvGraphicFramePr>
        <p:xfrm>
          <a:off x="4403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winamp.exe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" name="Group 134"/>
          <p:cNvGraphicFramePr>
            <a:graphicFrameLocks/>
          </p:cNvGraphicFramePr>
          <p:nvPr>
            <p:extLst/>
          </p:nvPr>
        </p:nvGraphicFramePr>
        <p:xfrm>
          <a:off x="6308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system.exe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" name="Group 134"/>
          <p:cNvGraphicFramePr>
            <a:graphicFrameLocks/>
          </p:cNvGraphicFramePr>
          <p:nvPr>
            <p:extLst/>
          </p:nvPr>
        </p:nvGraphicFramePr>
        <p:xfrm>
          <a:off x="8213612" y="4343400"/>
          <a:ext cx="1752600" cy="38100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program.exe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" name="Group 134"/>
          <p:cNvGraphicFramePr>
            <a:graphicFrameLocks/>
          </p:cNvGraphicFramePr>
          <p:nvPr>
            <p:extLst/>
          </p:nvPr>
        </p:nvGraphicFramePr>
        <p:xfrm>
          <a:off x="10152034" y="4343400"/>
          <a:ext cx="652378" cy="381000"/>
        </p:xfrm>
        <a:graphic>
          <a:graphicData uri="http://schemas.openxmlformats.org/drawingml/2006/table">
            <a:tbl>
              <a:tblPr/>
              <a:tblGrid>
                <a:gridCol w="6523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30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...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5936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4224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327412" y="4883607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2324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81374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0042412" y="4876800"/>
            <a:ext cx="0" cy="152400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53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SoftUni Seminar on Concurrent C#</a:t>
            </a:r>
          </a:p>
          <a:p>
            <a:endParaRPr lang="en-US" noProof="1"/>
          </a:p>
          <a:p>
            <a:pPr>
              <a:spcAft>
                <a:spcPts val="2000"/>
              </a:spcAft>
            </a:pPr>
            <a:r>
              <a:rPr lang="en-US" dirty="0"/>
              <a:t>Article on Task API </a:t>
            </a:r>
          </a:p>
          <a:p>
            <a:endParaRPr lang="en-US" dirty="0"/>
          </a:p>
          <a:p>
            <a:r>
              <a:rPr lang="en-US" dirty="0"/>
              <a:t>Stephen Cleary Blog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Helpful Resources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04312" y="4275006"/>
            <a:ext cx="3124200" cy="20729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ounded Rectangle 5"/>
          <p:cNvSpPr/>
          <p:nvPr/>
        </p:nvSpPr>
        <p:spPr>
          <a:xfrm>
            <a:off x="684212" y="1784765"/>
            <a:ext cx="10882200" cy="729836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https://softuni.bg/trainings/1021/Concurrent-Programming-in-C-Sharp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84213" y="3239907"/>
            <a:ext cx="10882199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  <a:hlinkClick r:id="rId4"/>
              </a:rPr>
              <a:t>http://www.infoq.com/articles/Tasks-Async-Await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84212" y="4848351"/>
            <a:ext cx="51054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4"/>
              </a:rPr>
              <a:t>http://blog.stephencleary.com/</a:t>
            </a:r>
            <a:endParaRPr lang="en-US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24100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2438" indent="-452438">
              <a:lnSpc>
                <a:spcPct val="100000"/>
              </a:lnSpc>
            </a:pPr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thread</a:t>
            </a:r>
            <a:r>
              <a:rPr lang="en-US" dirty="0"/>
              <a:t> executes code</a:t>
            </a:r>
          </a:p>
          <a:p>
            <a:pPr marL="757185" lvl="2" indent="-452438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Each thread has its own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call stack</a:t>
            </a:r>
          </a:p>
          <a:p>
            <a:pPr marL="452438" lvl="1" indent="-452438">
              <a:lnSpc>
                <a:spcPct val="100000"/>
              </a:lnSpc>
              <a:spcAft>
                <a:spcPts val="0"/>
              </a:spcAft>
              <a:buClr>
                <a:srgbClr val="F2B254"/>
              </a:buClr>
              <a:buSzPct val="100000"/>
            </a:pP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Multithreading </a:t>
            </a:r>
            <a:r>
              <a:rPr lang="en-US" sz="3400" dirty="0"/>
              <a:t>means a program can do several </a:t>
            </a:r>
          </a:p>
          <a:p>
            <a:pPr marL="0" lvl="1" indent="0">
              <a:lnSpc>
                <a:spcPct val="100000"/>
              </a:lnSpc>
              <a:buClr>
                <a:srgbClr val="F2B254"/>
              </a:buClr>
              <a:buSzPct val="100000"/>
              <a:buNone/>
            </a:pPr>
            <a:r>
              <a:rPr lang="en-US" sz="3400" dirty="0"/>
              <a:t>operations in parallel by using many threads</a:t>
            </a:r>
          </a:p>
          <a:p>
            <a:pPr marL="761947" lvl="2" indent="-457200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Used to offload CPU-demanding work so the main thread does not block</a:t>
            </a:r>
          </a:p>
          <a:p>
            <a:pPr marL="761947" lvl="2" indent="-457200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Can lead to synchronization issues and unexpected results</a:t>
            </a:r>
          </a:p>
          <a:p>
            <a:pPr marL="452438" indent="-452438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Tasks</a:t>
            </a:r>
            <a:r>
              <a:rPr lang="en-US" dirty="0"/>
              <a:t> facilitate the work with threads</a:t>
            </a:r>
          </a:p>
          <a:p>
            <a:pPr marL="757184" lvl="1" indent="-452438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dirty="0"/>
              <a:t> and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dirty="0"/>
              <a:t> keywords</a:t>
            </a:r>
          </a:p>
        </p:txBody>
      </p:sp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bg-BG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412" y="1143000"/>
            <a:ext cx="2773279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806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Executing program components sequentially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i.e. "Sequential programming"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Actions happen one after another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Uses a single thread of a single process</a:t>
            </a:r>
          </a:p>
          <a:p>
            <a:pPr>
              <a:lnSpc>
                <a:spcPct val="100000"/>
              </a:lnSpc>
            </a:pPr>
            <a:r>
              <a:rPr lang="en-US" dirty="0"/>
              <a:t>Components wait for previous components to finish</a:t>
            </a:r>
          </a:p>
          <a:p>
            <a:pPr>
              <a:lnSpc>
                <a:spcPct val="100000"/>
              </a:lnSpc>
            </a:pPr>
            <a:r>
              <a:rPr lang="en-US" dirty="0"/>
              <a:t>Program resources are accessible at all points</a:t>
            </a:r>
            <a:endParaRPr lang="bg-BG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Programming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3605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Programming</a:t>
            </a:r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15"/>
              </a:rPr>
              <a:t>https://softuni.bg/trainings/1361/advanced-c-sharp-may-2016</a:t>
            </a:r>
            <a:r>
              <a:rPr lang="en-US" dirty="0"/>
              <a:t> </a:t>
            </a:r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5395381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u="sng" dirty="0">
                <a:solidFill>
                  <a:schemeClr val="tx2">
                    <a:lumMod val="90000"/>
                  </a:schemeClr>
                </a:solidFill>
              </a:rPr>
              <a:t>C# Fundamentals – Part 2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5"/>
              </a:rPr>
              <a:t>CC-BY-NC-SA</a:t>
            </a:r>
            <a:r>
              <a:rPr lang="en-US" sz="2000" dirty="0"/>
              <a:t>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649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hlinkClick r:id="rId6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Synchronous code is executed step by step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Code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59155" y="1998185"/>
            <a:ext cx="7170471" cy="445427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10 static void Main()</a:t>
            </a:r>
          </a:p>
          <a:p>
            <a:pPr marL="182880"/>
            <a:r>
              <a:rPr lang="en-US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11 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12     int n = int.Parse(Console.ReadLine());</a:t>
            </a:r>
          </a:p>
          <a:p>
            <a:pPr marL="182880"/>
            <a:r>
              <a:rPr lang="nn-NO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13     PrintNumbersInRange(0, 10);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14     Console.WriteLine("Done.");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15 }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16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17 static void PrintNumbersInRange(int a, int b)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18 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19     </a:t>
            </a:r>
            <a:r>
              <a:rPr lang="nn-NO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for (int i = a; i &lt;= b; i++)</a:t>
            </a:r>
          </a:p>
          <a:p>
            <a:pPr marL="182880"/>
            <a:r>
              <a:rPr lang="en-US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20    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21         Console.WriteLine(i);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22     }</a:t>
            </a:r>
          </a:p>
          <a:p>
            <a:pPr marL="182880"/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23 }</a:t>
            </a:r>
          </a:p>
        </p:txBody>
      </p:sp>
      <p:sp>
        <p:nvSpPr>
          <p:cNvPr id="6" name="Rectangle 5"/>
          <p:cNvSpPr/>
          <p:nvPr/>
        </p:nvSpPr>
        <p:spPr>
          <a:xfrm>
            <a:off x="762906" y="1998185"/>
            <a:ext cx="533400" cy="4454278"/>
          </a:xfrm>
          <a:prstGeom prst="rect">
            <a:avLst/>
          </a:prstGeom>
          <a:solidFill>
            <a:schemeClr val="dk1">
              <a:alpha val="2000"/>
            </a:schemeClr>
          </a:solidFill>
          <a:ln>
            <a:solidFill>
              <a:srgbClr val="C7BFAC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/>
          </a:p>
        </p:txBody>
      </p:sp>
      <p:sp>
        <p:nvSpPr>
          <p:cNvPr id="7" name="Rectangle 6"/>
          <p:cNvSpPr/>
          <p:nvPr/>
        </p:nvSpPr>
        <p:spPr>
          <a:xfrm>
            <a:off x="8365086" y="2405287"/>
            <a:ext cx="2881200" cy="6096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905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 n = int.Parse(..)</a:t>
            </a:r>
          </a:p>
        </p:txBody>
      </p:sp>
      <p:sp>
        <p:nvSpPr>
          <p:cNvPr id="8" name="Rectangle 7"/>
          <p:cNvSpPr/>
          <p:nvPr/>
        </p:nvSpPr>
        <p:spPr>
          <a:xfrm>
            <a:off x="8365086" y="3377807"/>
            <a:ext cx="2881200" cy="6096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905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PrintNumbersInRange()</a:t>
            </a:r>
          </a:p>
        </p:txBody>
      </p:sp>
      <p:sp>
        <p:nvSpPr>
          <p:cNvPr id="9" name="Rectangle 8"/>
          <p:cNvSpPr/>
          <p:nvPr/>
        </p:nvSpPr>
        <p:spPr>
          <a:xfrm>
            <a:off x="8365086" y="4343400"/>
            <a:ext cx="2881200" cy="6096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905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Console.WriteLine(..)</a:t>
            </a:r>
          </a:p>
        </p:txBody>
      </p:sp>
      <p:cxnSp>
        <p:nvCxnSpPr>
          <p:cNvPr id="11" name="Straight Arrow Connector 10"/>
          <p:cNvCxnSpPr>
            <a:stCxn id="7" idx="2"/>
            <a:endCxn id="8" idx="0"/>
          </p:cNvCxnSpPr>
          <p:nvPr/>
        </p:nvCxnSpPr>
        <p:spPr>
          <a:xfrm>
            <a:off x="9805686" y="3014887"/>
            <a:ext cx="0" cy="3629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2"/>
            <a:endCxn id="9" idx="0"/>
          </p:cNvCxnSpPr>
          <p:nvPr/>
        </p:nvCxnSpPr>
        <p:spPr>
          <a:xfrm>
            <a:off x="9805686" y="3987407"/>
            <a:ext cx="0" cy="3559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9805686" y="4969131"/>
            <a:ext cx="0" cy="54337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493686" y="5454180"/>
            <a:ext cx="7081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736059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one component is blocked, the entire program is blocked</a:t>
            </a:r>
          </a:p>
          <a:p>
            <a:r>
              <a:rPr lang="en-US" dirty="0"/>
              <a:t>UI may become unresponsive</a:t>
            </a:r>
          </a:p>
          <a:p>
            <a:r>
              <a:rPr lang="en-US" dirty="0"/>
              <a:t>No utilization of multi-core systems</a:t>
            </a:r>
          </a:p>
          <a:p>
            <a:r>
              <a:rPr lang="en-US" dirty="0"/>
              <a:t>CPU-demanding tasks delay execution of all other tasks</a:t>
            </a:r>
          </a:p>
          <a:p>
            <a:r>
              <a:rPr lang="en-US" dirty="0"/>
              <a:t>Accessing resources blocks entire program</a:t>
            </a:r>
          </a:p>
          <a:p>
            <a:pPr lvl="1"/>
            <a:r>
              <a:rPr lang="en-US" dirty="0"/>
              <a:t>Especially problematic with web resources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Programming Drawbacks</a:t>
            </a:r>
          </a:p>
        </p:txBody>
      </p:sp>
    </p:spTree>
    <p:extLst>
      <p:ext uri="{BB962C8B-B14F-4D97-AF65-F5344CB8AC3E}">
        <p14:creationId xmlns:p14="http://schemas.microsoft.com/office/powerpoint/2010/main" val="1709996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65406" y="4800600"/>
            <a:ext cx="8938472" cy="820600"/>
          </a:xfrm>
        </p:spPr>
        <p:txBody>
          <a:bodyPr/>
          <a:lstStyle/>
          <a:p>
            <a:r>
              <a:rPr lang="en-US" dirty="0"/>
              <a:t>Synchronous 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1" y="5610809"/>
            <a:ext cx="8938472" cy="688256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2050" name="Picture 2" descr="http://i.stack.imgur.com/6glvX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235" y="1684991"/>
            <a:ext cx="4924425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713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Asynchronous programming allows the execution of code in the background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Code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152648" y="2706993"/>
            <a:ext cx="2712985" cy="551925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 w="1905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 n = int.Parse(..)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152647" y="3725542"/>
            <a:ext cx="2712985" cy="505896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 w="1905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for (0..10)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152647" y="4691135"/>
            <a:ext cx="2712985" cy="505896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 w="1905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Console.WriteLine(..)</a:t>
            </a:r>
          </a:p>
        </p:txBody>
      </p:sp>
      <p:cxnSp>
        <p:nvCxnSpPr>
          <p:cNvPr id="29" name="Straight Arrow Connector 28"/>
          <p:cNvCxnSpPr>
            <a:stCxn id="26" idx="2"/>
            <a:endCxn id="27" idx="0"/>
          </p:cNvCxnSpPr>
          <p:nvPr/>
        </p:nvCxnSpPr>
        <p:spPr>
          <a:xfrm flipH="1">
            <a:off x="8509140" y="3258918"/>
            <a:ext cx="1" cy="46662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7" idx="2"/>
            <a:endCxn id="28" idx="0"/>
          </p:cNvCxnSpPr>
          <p:nvPr/>
        </p:nvCxnSpPr>
        <p:spPr>
          <a:xfrm>
            <a:off x="8509140" y="4231438"/>
            <a:ext cx="0" cy="45969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8509139" y="5224426"/>
            <a:ext cx="2" cy="34316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10265890" y="4685289"/>
            <a:ext cx="1706615" cy="505896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 w="1905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for (10..20)</a:t>
            </a:r>
          </a:p>
        </p:txBody>
      </p:sp>
      <p:cxnSp>
        <p:nvCxnSpPr>
          <p:cNvPr id="13" name="Elbow Connector 12"/>
          <p:cNvCxnSpPr>
            <a:endCxn id="33" idx="0"/>
          </p:cNvCxnSpPr>
          <p:nvPr/>
        </p:nvCxnSpPr>
        <p:spPr>
          <a:xfrm>
            <a:off x="8542549" y="4425572"/>
            <a:ext cx="2576649" cy="259717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>
            <a:spLocks noChangeArrowheads="1"/>
          </p:cNvSpPr>
          <p:nvPr/>
        </p:nvSpPr>
        <p:spPr bwMode="auto">
          <a:xfrm>
            <a:off x="686037" y="2558635"/>
            <a:ext cx="6099763" cy="31923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82880"/>
            <a:r>
              <a:rPr lang="en-US" sz="1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void Main()</a:t>
            </a:r>
          </a:p>
          <a:p>
            <a:pPr marL="182880"/>
            <a:r>
              <a:rPr lang="en-US" sz="1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int n = int.Parse(Console.ReadLine());</a:t>
            </a:r>
          </a:p>
          <a:p>
            <a:pPr marL="182880"/>
            <a:endParaRPr lang="en-US" sz="1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PrintNumbersInRange(0, 10);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var task = Task.Run(() =&gt; 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PrintNumbersInRange(10, 20));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Console.WriteLine("Done.");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task.Wait();</a:t>
            </a:r>
          </a:p>
          <a:p>
            <a:pPr marL="182880"/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152647" y="5580391"/>
            <a:ext cx="2712985" cy="505896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 w="1905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Wait()</a:t>
            </a:r>
          </a:p>
        </p:txBody>
      </p:sp>
      <p:cxnSp>
        <p:nvCxnSpPr>
          <p:cNvPr id="16" name="Elbow Connector 15"/>
          <p:cNvCxnSpPr>
            <a:stCxn id="33" idx="2"/>
            <a:endCxn id="15" idx="3"/>
          </p:cNvCxnSpPr>
          <p:nvPr/>
        </p:nvCxnSpPr>
        <p:spPr>
          <a:xfrm rot="5400000">
            <a:off x="10171338" y="4885479"/>
            <a:ext cx="642154" cy="1253566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361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5275400"/>
            <a:ext cx="8938472" cy="820600"/>
          </a:xfrm>
        </p:spPr>
        <p:txBody>
          <a:bodyPr/>
          <a:lstStyle/>
          <a:p>
            <a:r>
              <a:rPr lang="en-US" dirty="0"/>
              <a:t>Threads</a:t>
            </a:r>
          </a:p>
        </p:txBody>
      </p:sp>
      <p:pic>
        <p:nvPicPr>
          <p:cNvPr id="5" name="Picture 2" descr="https://pbs.twimg.com/media/B4rVC4ICQAAr65m.jpg:lar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1612" y="1524000"/>
            <a:ext cx="664511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8816575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1708</Words>
  <Application>Microsoft Office PowerPoint</Application>
  <PresentationFormat>По избор</PresentationFormat>
  <Paragraphs>384</Paragraphs>
  <Slides>42</Slides>
  <Notes>5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42</vt:i4>
      </vt:variant>
    </vt:vector>
  </HeadingPairs>
  <TitlesOfParts>
    <vt:vector size="48" baseType="lpstr">
      <vt:lpstr>Arial</vt:lpstr>
      <vt:lpstr>Calibri</vt:lpstr>
      <vt:lpstr>Consolas</vt:lpstr>
      <vt:lpstr>Wingdings</vt:lpstr>
      <vt:lpstr>Wingdings 2</vt:lpstr>
      <vt:lpstr>SoftUni 16x9</vt:lpstr>
      <vt:lpstr>Asynchronous Programming </vt:lpstr>
      <vt:lpstr>Table of Contents</vt:lpstr>
      <vt:lpstr>Synchronous Programming</vt:lpstr>
      <vt:lpstr>Synchronous Programming</vt:lpstr>
      <vt:lpstr>Synchronous Code</vt:lpstr>
      <vt:lpstr>Synchronous Programming Drawbacks</vt:lpstr>
      <vt:lpstr>Synchronous Code</vt:lpstr>
      <vt:lpstr>Asynchronous Code</vt:lpstr>
      <vt:lpstr>Threads</vt:lpstr>
      <vt:lpstr>Threads</vt:lpstr>
      <vt:lpstr>Threads in C#</vt:lpstr>
      <vt:lpstr>System.Thread</vt:lpstr>
      <vt:lpstr>Thread – Example</vt:lpstr>
      <vt:lpstr>Thread Stack</vt:lpstr>
      <vt:lpstr>Threads</vt:lpstr>
      <vt:lpstr>Tasks in C#</vt:lpstr>
      <vt:lpstr>Tasks in C#</vt:lpstr>
      <vt:lpstr>Creating Tasks in C#</vt:lpstr>
      <vt:lpstr>Task API in C# – Example</vt:lpstr>
      <vt:lpstr>Primes Sum with Tasks</vt:lpstr>
      <vt:lpstr>Race Conditions</vt:lpstr>
      <vt:lpstr>Thread Race Conditions</vt:lpstr>
      <vt:lpstr>Thread Safety – lock</vt:lpstr>
      <vt:lpstr>Parallel Image Flips</vt:lpstr>
      <vt:lpstr>Slicing Files with Tasks</vt:lpstr>
      <vt:lpstr>Generic Tasks</vt:lpstr>
      <vt:lpstr>Tasks in C#</vt:lpstr>
      <vt:lpstr>Tasks with async and await</vt:lpstr>
      <vt:lpstr>Tasks with async and await (2)</vt:lpstr>
      <vt:lpstr>async and await – Example</vt:lpstr>
      <vt:lpstr>Graphical User Interface</vt:lpstr>
      <vt:lpstr>Tasks with async and await</vt:lpstr>
      <vt:lpstr>Asynchronous Programming – Benefits</vt:lpstr>
      <vt:lpstr>Asynchronous Programming – Drawbacks</vt:lpstr>
      <vt:lpstr>Operating System Concurrency</vt:lpstr>
      <vt:lpstr>Instruction Execution</vt:lpstr>
      <vt:lpstr>Multi-Tasking</vt:lpstr>
      <vt:lpstr>Helpful Resources</vt:lpstr>
      <vt:lpstr>Summary</vt:lpstr>
      <vt:lpstr>Asynchronous Programming</vt:lpstr>
      <vt:lpstr>License</vt:lpstr>
      <vt:lpstr>Free 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Asynchronous Programming</dc:title>
  <dc:subject>C# Advanced Course</dc:subject>
  <dc:creator/>
  <cp:keywords>C#, programming, course, SoftUni, Software University, async, await, task, thread, parallel, asynchronous</cp:keywords>
  <dc:description>https://softuni.bg/courses/advanced-csharp/</dc:description>
  <cp:lastModifiedBy/>
  <cp:revision>1</cp:revision>
  <dcterms:created xsi:type="dcterms:W3CDTF">2014-01-02T17:00:34Z</dcterms:created>
  <dcterms:modified xsi:type="dcterms:W3CDTF">2016-06-15T13:22:58Z</dcterms:modified>
  <cp:category>programming, software engineering, quality code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